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6" r:id="rId14"/>
    <p:sldId id="267" r:id="rId15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8"/>
    <a:srgbClr val="EEEEF4"/>
    <a:srgbClr val="F1F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57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99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5288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Конфликт России и Японии на 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Курильских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островах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.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8041" y="2690693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Территориальный спор России и Японии вокруг южной части Курильской гряды является одним из самых </a:t>
            </a:r>
            <a:r>
              <a:rPr lang="en-US" sz="155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длительных и институционально «вязких» конфликтов </a:t>
            </a: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 Северо-Восточной Азии. Отсутствие мирного договора после Второй мировой войны не только символизирует незавершённость послевоенного урегулирования, но и ограничивает глубину двусторонней кооперации.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75697" y="4724876"/>
            <a:ext cx="72587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Почти любая попытка расширить взаимодействие упирается в правовые интерпретации статуса четырёх островов и чувствительность военных параметров на Дальнем Востоке.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4501634"/>
            <a:ext cx="22860" cy="1399103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678041" y="6123980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Цель анализа — выявить устойчивые узлы противоречий и оценить реалистичные сценарии, не сводя проблему к «нулевой сумме» и допуская ограниченную кооперацию без изменения суверенитета.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738EE76F-9FC9-5A9C-9073-03D4653A1912}"/>
              </a:ext>
            </a:extLst>
          </p:cNvPr>
          <p:cNvSpPr/>
          <p:nvPr/>
        </p:nvSpPr>
        <p:spPr>
          <a:xfrm>
            <a:off x="6235962" y="7471710"/>
            <a:ext cx="25887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ru-RU" sz="155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Ваганова Ольга</a:t>
            </a:r>
          </a:p>
          <a:p>
            <a:pPr marL="0" indent="0" algn="just">
              <a:lnSpc>
                <a:spcPts val="2500"/>
              </a:lnSpc>
              <a:buNone/>
            </a:pPr>
            <a:r>
              <a:rPr lang="ru-RU" sz="155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Группа №: 3834101/30309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Курильские острова от хоккайдо до Камчатки Иллюстрация вектора -  иллюстрации насчитывающей картоведение, северно: 244204004">
            <a:extLst>
              <a:ext uri="{FF2B5EF4-FFF2-40B4-BE49-F238E27FC236}">
                <a16:creationId xmlns:a16="http://schemas.microsoft.com/office/drawing/2014/main" id="{3DA946C6-C21E-9DD4-3577-195ECC3EA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r="14310"/>
          <a:stretch>
            <a:fillRect/>
          </a:stretch>
        </p:blipFill>
        <p:spPr bwMode="auto">
          <a:xfrm>
            <a:off x="8641883" y="0"/>
            <a:ext cx="6339940" cy="822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4368"/>
            <a:ext cx="747783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Оценка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ценариев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регулирования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.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388626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Какие сценарии являются наиболее реалистичными в краткосрочной и долгосрочной перспективе?</a:t>
            </a:r>
            <a:endParaRPr lang="en-US" sz="12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1821299"/>
            <a:ext cx="3698796" cy="2581275"/>
          </a:xfrm>
          <a:prstGeom prst="roundRect">
            <a:avLst>
              <a:gd name="adj" fmla="val 2584"/>
            </a:avLst>
          </a:prstGeom>
          <a:solidFill>
            <a:srgbClr val="E9E6FA"/>
          </a:solidFill>
          <a:ln w="7620">
            <a:solidFill>
              <a:srgbClr val="5E4CE6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446520" y="1987629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7489" y="2118598"/>
            <a:ext cx="214313" cy="2143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46520" y="2622590"/>
            <a:ext cx="243911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Сохранение Статус-Кво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446520" y="2965847"/>
            <a:ext cx="3366135" cy="1270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Наиболее реалистичный краткосрочный сценарий: эффективный контроль России, минимальные гуманитарные и хозяйственные режимы, управление рисками и предотвращение инцидентов.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10137696" y="1821299"/>
            <a:ext cx="3698915" cy="2581275"/>
          </a:xfrm>
          <a:prstGeom prst="roundRect">
            <a:avLst>
              <a:gd name="adj" fmla="val 258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Shape 7"/>
          <p:cNvSpPr/>
          <p:nvPr/>
        </p:nvSpPr>
        <p:spPr>
          <a:xfrm>
            <a:off x="10304026" y="1987629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995" y="2118598"/>
            <a:ext cx="214313" cy="2143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04026" y="2622590"/>
            <a:ext cx="303407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Максималистский Сценарий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304026" y="2965847"/>
            <a:ext cx="3366254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Маловероятен в текущей конфигурации из-за высоких издержек безопасности и внутриполитической цены для обеих сторон. Не ведет к прорыву.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280190" y="4561284"/>
            <a:ext cx="7556421" cy="2073116"/>
          </a:xfrm>
          <a:prstGeom prst="roundRect">
            <a:avLst>
              <a:gd name="adj" fmla="val 321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Shape 11"/>
          <p:cNvSpPr/>
          <p:nvPr/>
        </p:nvSpPr>
        <p:spPr>
          <a:xfrm>
            <a:off x="6446520" y="4727615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7489" y="4858583"/>
            <a:ext cx="214313" cy="21431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46520" y="5362575"/>
            <a:ext cx="321349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Совместная Управляемая Зона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446520" y="5705832"/>
            <a:ext cx="7223760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Требует тонкой юридической архитектуры нейтральных формулировок, прозрачных правил доступа к ресурсам и экологических гарантий. Может развиваться через «малые дела» и накопление доверия.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6280190" y="6812994"/>
            <a:ext cx="7556421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Сценарий «по образцу 1956 года» упирается в условия безопасности и текущий контекст союзничества Японии, что делает его реализацию крайне сложной вне «большого пакета» смягчения барьеров в смежных режимах.</a:t>
            </a:r>
            <a:endParaRPr lang="en-US" sz="12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FE0C646-6F5F-15ED-932F-85C1F3B72F66}"/>
              </a:ext>
            </a:extLst>
          </p:cNvPr>
          <p:cNvSpPr/>
          <p:nvPr/>
        </p:nvSpPr>
        <p:spPr>
          <a:xfrm>
            <a:off x="11831444" y="7463092"/>
            <a:ext cx="2687444" cy="716914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2942" y="1496549"/>
            <a:ext cx="6203156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Заключение.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03231" y="2376056"/>
            <a:ext cx="7690128" cy="1278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7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Конфликт держится на сочетании историко-правовых коллизий и </a:t>
            </a:r>
            <a:r>
              <a:rPr lang="en-US" sz="1600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актуальных</a:t>
            </a: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интересов</a:t>
            </a:r>
            <a:r>
              <a:rPr lang="ru-RU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безопасности</a:t>
            </a: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 Материальные факторы усиливают ставки, но не заменяют правовые и военно-политические рамки.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564344" y="3822888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Ключевые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ыводы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: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711463" y="4251365"/>
            <a:ext cx="7690128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1750"/>
              </a:lnSpc>
              <a:buSzPct val="100000"/>
              <a:buChar char="•"/>
            </a:pPr>
            <a:r>
              <a:rPr lang="ru-RU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</a:t>
            </a:r>
            <a:r>
              <a:rPr lang="en-US" sz="1600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стория</a:t>
            </a:r>
            <a:r>
              <a:rPr lang="en-US" sz="1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переговоров демонстрирует повторяющийся паттерн: «окна возможностей» позволяют двигаться в гуманитарных и хозяйственных темах, но «большая сделка» срывается на безопасности.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711463" y="5081031"/>
            <a:ext cx="7690128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1750"/>
              </a:lnSpc>
              <a:buSzPct val="10000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</a:t>
            </a: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ближайшей перспективе наиболее вероятен режим управляемого несогласия с расширением узких режимов кооперации и нейтральным юридическим словарём.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711463" y="5897919"/>
            <a:ext cx="7690128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1750"/>
              </a:lnSpc>
              <a:buSzPct val="10000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б</a:t>
            </a:r>
            <a:r>
              <a:rPr lang="en-US" sz="16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олее</a:t>
            </a: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глубокий прорыв возможен только как часть многофакторного пакета, включающего смягчение напряженности в смежных режимах (финансы, технологии, контакты ведомств).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0" descr="preencoded.png">
            <a:hlinkClick r:id="" action="ppaction://noaction" highlightClick="1"/>
          </p:cNvPr>
          <p:cNvPicPr>
            <a:picLocks noChangeAspect="1"/>
          </p:cNvPicPr>
          <p:nvPr/>
        </p:nvPicPr>
        <p:blipFill>
          <a:blip r:embed="rId3"/>
          <a:srcRect l="7068" r="49809"/>
          <a:stretch>
            <a:fillRect/>
          </a:stretch>
        </p:blipFill>
        <p:spPr>
          <a:xfrm>
            <a:off x="0" y="-49976"/>
            <a:ext cx="6447692" cy="8410032"/>
          </a:xfrm>
          <a:prstGeom prst="actionButtonBlank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7B20D1A-0DB9-B0EF-99B0-772C3C76241A}"/>
              </a:ext>
            </a:extLst>
          </p:cNvPr>
          <p:cNvSpPr/>
          <p:nvPr/>
        </p:nvSpPr>
        <p:spPr>
          <a:xfrm>
            <a:off x="11831444" y="7463092"/>
            <a:ext cx="2687444" cy="716914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>
            <a:extLst>
              <a:ext uri="{FF2B5EF4-FFF2-40B4-BE49-F238E27FC236}">
                <a16:creationId xmlns:a16="http://schemas.microsoft.com/office/drawing/2014/main" id="{1994083B-C67A-324E-DDD2-81B2E5EDDEB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8894A54-661D-C2D2-E920-25DAB5B26363}"/>
              </a:ext>
            </a:extLst>
          </p:cNvPr>
          <p:cNvSpPr/>
          <p:nvPr/>
        </p:nvSpPr>
        <p:spPr>
          <a:xfrm>
            <a:off x="3953496" y="2322581"/>
            <a:ext cx="6203156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Постановка вопросов.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7C6DD-DC92-9F57-BC87-2D1A840337FB}"/>
              </a:ext>
            </a:extLst>
          </p:cNvPr>
          <p:cNvSpPr txBox="1"/>
          <p:nvPr/>
        </p:nvSpPr>
        <p:spPr>
          <a:xfrm>
            <a:off x="2650603" y="3190283"/>
            <a:ext cx="983848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1. Почему спор не решён до сих пор — что важнее: право, безопасность или экономика?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Согласны/нет: Сан-Францисский договор 1951 г. прямо назвал получателя суверенитета над Курилами?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Какой сценарий вероятнее в течении 3–5 лет?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Кто больше влияет на окно возможностей: США, КНР или никто, только Россия и Япония?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Какой фактор сильнее блокирует компромисс?</a:t>
            </a:r>
          </a:p>
          <a:p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FA11EC5-8817-D8CC-DE04-0A5F1922F695}"/>
              </a:ext>
            </a:extLst>
          </p:cNvPr>
          <p:cNvSpPr/>
          <p:nvPr/>
        </p:nvSpPr>
        <p:spPr>
          <a:xfrm>
            <a:off x="11831444" y="7463092"/>
            <a:ext cx="2687444" cy="716914"/>
          </a:xfrm>
          <a:prstGeom prst="rect">
            <a:avLst/>
          </a:prstGeom>
          <a:solidFill>
            <a:srgbClr val="F6F6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425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830" y="3530123"/>
            <a:ext cx="576881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60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Спасибо за внимание!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37C3B1-9ACB-B907-64D3-5128B5EDF88A}"/>
              </a:ext>
            </a:extLst>
          </p:cNvPr>
          <p:cNvSpPr/>
          <p:nvPr/>
        </p:nvSpPr>
        <p:spPr>
          <a:xfrm>
            <a:off x="11831444" y="7463092"/>
            <a:ext cx="2687444" cy="716914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7521" y="84749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Литература: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36FF7FD-31E8-C352-86E5-C75221E63736}"/>
              </a:ext>
            </a:extLst>
          </p:cNvPr>
          <p:cNvSpPr/>
          <p:nvPr/>
        </p:nvSpPr>
        <p:spPr>
          <a:xfrm>
            <a:off x="11831444" y="7463092"/>
            <a:ext cx="2687444" cy="716914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7A3E6-1AAE-73DC-9DFF-E1A50A1F70C5}"/>
              </a:ext>
            </a:extLst>
          </p:cNvPr>
          <p:cNvSpPr txBox="1"/>
          <p:nvPr/>
        </p:nvSpPr>
        <p:spPr>
          <a:xfrm>
            <a:off x="1171638" y="1584310"/>
            <a:ext cx="12822382" cy="5746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"В Москве будут только рады". Первая женщина-премьер Японии хочет мирного договора с Россией // газета.ru URL: https://www.gazeta.ru/politics/2025/10/24/21911324.shtml?utm_source=chatgpt.com (дата обращения: 24.10.2025).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Несмиянов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В.О. К вопросу территориальной принадлежности Курильских островов // Гуманитарные проблемы военного дела. - 2020. - №2 (23). - С. 45-49.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Перов А.А. Позиция Китая в отношении российско-японской территориальной проблемы // Современные востоковедческие исследования. - 2021. - №3 (1). - С. 120-131.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Мусаева С. И., Асланова Н. Проблема курильских островов в российско-японских отношениях: к истории проблемы // Современная научная мысль. 2022. №5. URL: https://cyberleninka.ru/article/n/problema-kurilskih-ostrovov-v-rossiysko-yaponskih-otnosheniyah-k-istorii-problemy (дата обращения: 24.10.2025).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"Вопросы суверенитета над островами не обсуждаются. Это территория Российской Федерации". Япония и российские Курилы: история проблемы. // Военно-исторический журнал URL: https://history.milportal.ru/voprosy-suvereniteta-nad-ostrovami-ne-obsuzhdayutsya-eto-territoriya-rossijskoj-federacii-yaponiya-i-rossijskie-kurily-istoriya-problemy/?print=print&amp;utm_source=chatgpt.com (дата обращения: 24.10.2025).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Японии назвали позицию России по спору о Курилах несправедливой // Радио РБК URL: https://www.rbc.ru/rbcfreenews/65812cad9a794790440839f1 (дата обращения: 24.10.2025).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ru-RU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5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93790" y="980242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Историческая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волюция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опроса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.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518053"/>
            <a:ext cx="4215289" cy="1793796"/>
          </a:xfrm>
          <a:prstGeom prst="roundRect">
            <a:avLst>
              <a:gd name="adj" fmla="val 4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278850" y="2724031"/>
            <a:ext cx="32451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1855: Симодский договор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9768" y="3153251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Установление границы между островами Итуруп и Уруп. Начало договорного оформления отношений.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07437" y="2518053"/>
            <a:ext cx="4215408" cy="1793796"/>
          </a:xfrm>
          <a:prstGeom prst="roundRect">
            <a:avLst>
              <a:gd name="adj" fmla="val 4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5459373" y="2724031"/>
            <a:ext cx="37114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1875: Петербургский договор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13415" y="3153251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Передача всех Курильских островов Японии в обмен на признание за Россией всего Сахалина.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621203" y="2518053"/>
            <a:ext cx="4215289" cy="1793796"/>
          </a:xfrm>
          <a:prstGeom prst="roundRect">
            <a:avLst>
              <a:gd name="adj" fmla="val 4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10156508" y="2724031"/>
            <a:ext cx="31446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1905: Портсмутский мир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27181" y="3153251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Передача Японии южной части Сахалина после Русско-японской войны.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93790" y="4510207"/>
            <a:ext cx="4215289" cy="2739033"/>
          </a:xfrm>
          <a:prstGeom prst="roundRect">
            <a:avLst>
              <a:gd name="adj" fmla="val 30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1660922" y="47161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1945: СССР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99768" y="5145405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СССР занимает Курильские острова и Южный Сахалин по итогам Второй мировой войны.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207437" y="4510207"/>
            <a:ext cx="4215408" cy="2739033"/>
          </a:xfrm>
          <a:prstGeom prst="roundRect">
            <a:avLst>
              <a:gd name="adj" fmla="val 30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413415" y="4716185"/>
            <a:ext cx="380345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1951: Сан-Францисский договор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413415" y="5183067"/>
            <a:ext cx="380345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Япония отказалась от прав на Курильские острова и Южный Сахалин, но получатель суверенитета не был назван; СССР договор не подписал.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9621203" y="4510207"/>
            <a:ext cx="4215289" cy="2739033"/>
          </a:xfrm>
          <a:prstGeom prst="roundRect">
            <a:avLst>
              <a:gd name="adj" fmla="val 30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9827181" y="4716185"/>
            <a:ext cx="380333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1956: Совместная Декларация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628823" y="5145405"/>
            <a:ext cx="380333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Восстановление дипотношений. Возможность передачи Хабомаи и Шикотана после заключения мирного договора. Позднее эта формула не была реализована.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4C0C6CA-19A3-3261-0996-0671BAECFAA6}"/>
              </a:ext>
            </a:extLst>
          </p:cNvPr>
          <p:cNvSpPr/>
          <p:nvPr/>
        </p:nvSpPr>
        <p:spPr>
          <a:xfrm>
            <a:off x="11831444" y="7463092"/>
            <a:ext cx="2687444" cy="716914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63429" y="524828"/>
            <a:ext cx="13103543" cy="954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Ключевые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араметры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поров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.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Правовой и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еополитический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онтур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.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29256" y="2150520"/>
            <a:ext cx="7039332" cy="572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Позиция России: Итоги Войны и Эффективный Суверенитет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29256" y="2708583"/>
            <a:ext cx="7039332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Российская позиция исходит из незыблемости итогов Второй мировой войны и факта эффективного суверенитета над островами Итуруп, Кунашир, Шикотан и Хабомаи.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Москва</a:t>
            </a:r>
            <a:r>
              <a:rPr lang="en-US" sz="1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подчеркивает: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9256" y="3578930"/>
            <a:ext cx="703933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Принципиальную закрытость вопроса о принадлежности.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9256" y="3876587"/>
            <a:ext cx="703933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Готовность к гуманитарным и хозяйственным режимам.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9256" y="4174243"/>
            <a:ext cx="7039332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Открытость к мирному договору при уважении «послевоенного порядка» и при благоприятном политическом фоне.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9256" y="5656567"/>
            <a:ext cx="2353628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Актуальность темы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9256" y="6095551"/>
            <a:ext cx="703933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Высокая стратегическая ценность района.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9256" y="6393207"/>
            <a:ext cx="703933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Эффект пролонгации конфликта.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29256" y="6690863"/>
            <a:ext cx="703933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Изменчивая международная среда, усложняющая даже «малые» соглашения.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045830" y="5950353"/>
            <a:ext cx="5691664" cy="572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Позиция Японии: Концепт «Северных территорий»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182808" y="6247546"/>
            <a:ext cx="5691664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Токио опирается на концепт «Северных территорий», трактуя четыре острова как не входящие в понятие «Курильские острова» в контексте отказа 1951 года. Требуется: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182808" y="7117893"/>
            <a:ext cx="5691664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Решение «территориальной проблемы» как необходимое условие мирного договора.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182808" y="7659865"/>
            <a:ext cx="5691664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Ссылка на двусторонние декларации как на доказательство продолжающегося переговорного процесса.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Эксперт рассказал, кто победит в случае войны России с Японией - Газета.Ru">
            <a:extLst>
              <a:ext uri="{FF2B5EF4-FFF2-40B4-BE49-F238E27FC236}">
                <a16:creationId xmlns:a16="http://schemas.microsoft.com/office/drawing/2014/main" id="{385DCA39-2B2E-5C94-B9B3-28041CEA8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726303"/>
            <a:ext cx="6422294" cy="36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45A40E-E0BF-810E-539D-06F32AC87B10}"/>
              </a:ext>
            </a:extLst>
          </p:cNvPr>
          <p:cNvSpPr txBox="1"/>
          <p:nvPr/>
        </p:nvSpPr>
        <p:spPr>
          <a:xfrm>
            <a:off x="7203688" y="5325804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Синдзо Абэ (1954–2022)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бывший премьер-министр Японии; фото использовано для иллюстрации исторического контекста.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4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93790" y="1095256"/>
            <a:ext cx="1299710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Правовые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злы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.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01299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Долговечность конфликта во многом объясняется коллизиями в терминологии и иерархии международно-правовых актов. Стороны по-разному трактуют ключевые документы.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2871311"/>
            <a:ext cx="4215289" cy="3087053"/>
          </a:xfrm>
          <a:prstGeom prst="roundRect">
            <a:avLst>
              <a:gd name="adj" fmla="val 3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770930" y="2871311"/>
            <a:ext cx="91440" cy="3087053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83588" y="3092529"/>
            <a:ext cx="37042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1. Трактовка «Курильских островов»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83588" y="3831908"/>
            <a:ext cx="3704273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Существует расхождение в том, охватывает ли термин «Курильские острова» в тексте Сан-Францисского договора 1951 года четыре южных острова (Итуруп, Кунашир, Шикотан, Хабомаи).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07437" y="2871311"/>
            <a:ext cx="4215408" cy="3087053"/>
          </a:xfrm>
          <a:prstGeom prst="roundRect">
            <a:avLst>
              <a:gd name="adj" fmla="val 3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5184577" y="2871311"/>
            <a:ext cx="91440" cy="3087053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5497235" y="3092529"/>
            <a:ext cx="34975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2. Соотношение Договоров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497235" y="3521750"/>
            <a:ext cx="370439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Спор о соотношении многостороннего Сан-Францисского договора 1951 года и двусторонней Декларации 1956 года, которая допускала передачу Хабомаи и Шикотана.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9621203" y="2871311"/>
            <a:ext cx="4215289" cy="3087053"/>
          </a:xfrm>
          <a:prstGeom prst="roundRect">
            <a:avLst>
              <a:gd name="adj" fmla="val 3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Shape 12"/>
          <p:cNvSpPr/>
          <p:nvPr/>
        </p:nvSpPr>
        <p:spPr>
          <a:xfrm>
            <a:off x="9598343" y="2871311"/>
            <a:ext cx="91440" cy="3087053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3"/>
          <p:cNvSpPr/>
          <p:nvPr/>
        </p:nvSpPr>
        <p:spPr>
          <a:xfrm>
            <a:off x="9911001" y="3092529"/>
            <a:ext cx="28800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3. «Язык Соглашений»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911001" y="3521750"/>
            <a:ext cx="3704273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Даже при готовности к совместным проектам стороны избегают формулировок, которые могут быть прочитаны как имплицитное признание чужой правовой позиции, что тормозит технические договоренности.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93790" y="6181606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Япония настаивает, что «Северные территории» — особый объект, не подпавший под отказ 1951 года. Россия утверждает, что южные Курилы — ее неотъемлемая часть, а Декларация 1956 года — это политическая возможность в составе пакета, увязанного с миром и безопасностью.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A58F5D8E-E611-EC8C-31FE-F560D9B81E94}"/>
              </a:ext>
            </a:extLst>
          </p:cNvPr>
          <p:cNvSpPr/>
          <p:nvPr/>
        </p:nvSpPr>
        <p:spPr>
          <a:xfrm>
            <a:off x="793790" y="1095256"/>
            <a:ext cx="1299710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</a:t>
            </a:r>
            <a:r>
              <a:rPr lang="ru-RU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ичина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и динамика 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(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де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)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эскалации.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184B6-D64F-8AC3-7333-981FDB927B01}"/>
              </a:ext>
            </a:extLst>
          </p:cNvPr>
          <p:cNvSpPr txBox="1"/>
          <p:nvPr/>
        </p:nvSpPr>
        <p:spPr>
          <a:xfrm>
            <a:off x="547605" y="2345847"/>
            <a:ext cx="745659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Ядро причин — несовпадение правовых трактовок (Сан-Франциско-1951; Декларация-1956 и термин «Курильские острова»), стратегическая роль проливов и ресурсов, а также внутриполитические стимулы в обеих странах.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Эскалационные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фазы приходились на периоды усиления блоковой логики и санкционного давления (холодная война; после 2022 г.), деэскалация — на окна «больших сделок» (1956; 1993; 2016–2019), когда запускались гуманитарные и экономические меры без решения вопроса суверенитета.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практике стороны чередуют ограниченные меры доверия (рыболовство, визиты, экологические пилоты) с риторическими жёсткими позициями, что удерживает спор в режиме управляемого несогласия.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F7AB2E1-FE12-5BC5-ACCF-D50636313DA4}"/>
              </a:ext>
            </a:extLst>
          </p:cNvPr>
          <p:cNvSpPr/>
          <p:nvPr/>
        </p:nvSpPr>
        <p:spPr>
          <a:xfrm>
            <a:off x="11831444" y="7463092"/>
            <a:ext cx="2687444" cy="716914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8" name="Picture 6" descr="О протесте Посольству Японии в России - embassylife.ru">
            <a:extLst>
              <a:ext uri="{FF2B5EF4-FFF2-40B4-BE49-F238E27FC236}">
                <a16:creationId xmlns:a16="http://schemas.microsoft.com/office/drawing/2014/main" id="{68CB8A7B-8631-7B39-1A61-9963C666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54" y="2532911"/>
            <a:ext cx="5279937" cy="297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89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60000"/>
            </a:srgbClr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061085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Материальные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нтересы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и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тратегическая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lnSpc>
                <a:spcPts val="4850"/>
              </a:lnSpc>
              <a:buNone/>
            </a:pP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начимость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егиона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.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59889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Регион обладает высокой военно-стратегической и экономической значимостью, что усиливает ставки в территориальном споре.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139678"/>
            <a:ext cx="595313" cy="595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3982998"/>
            <a:ext cx="41821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Военно-Стратегический Контроль (Россия)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93790" y="4722376"/>
            <a:ext cx="418218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Ключевым является контроль проливов, обеспечивающих выход из Охотского моря в Тихий океан, а также защита инфраструктуры Тихоокеанского флота и районов базирования стратегических сил.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3986" y="3139678"/>
            <a:ext cx="595313" cy="595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23986" y="3982998"/>
            <a:ext cx="418230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Биоресурсы и Рыболовные Зоны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223986" y="4722376"/>
            <a:ext cx="418230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Для обеих сторон жизненно важны богатые морские биоресурсы и контроль над 200-мильными рыболовными зонами, которые являются существенным экономическим активом.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4302" y="3139678"/>
            <a:ext cx="595313" cy="5953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54302" y="3982998"/>
            <a:ext cx="36935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Минерально-Сырьевая База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654301" y="4707560"/>
            <a:ext cx="418230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Потенциал минерально-сырьевой базы островов (включая редкие металлы) и возможности использования геотермальной энергии также входят в сферу материальных интересов.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653331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Богатство ресурсов и география усиливают ставки, однако экономические формулы требуют нейтральной юридической архитектуры и гарантий безопасности, без которых они остаются хрупкими.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93790" y="668893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Поворотные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очки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ереговоров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. </a:t>
            </a:r>
          </a:p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Почему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«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Большая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делка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»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рывается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?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20670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История переговоров после 1956 года демонстрирует, как логика блоковой безопасности и союзнических обязательств Японии сужала маневр для реализации формулы передачи островов.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089791"/>
            <a:ext cx="198358" cy="19835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93790" y="3379351"/>
            <a:ext cx="6422231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793790" y="3524250"/>
            <a:ext cx="38797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1956 - 1990-е: Блоковая Логика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3953470"/>
            <a:ext cx="64222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Увязка темы с союзническими обязательствами Японии (наличие американских баз) и военно-политическая конфигурация региона делали «формулу 1956 года» практически невыполнимой.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4379" y="3089791"/>
            <a:ext cx="198358" cy="19835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414379" y="3379351"/>
            <a:ext cx="6422231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7"/>
          <p:cNvSpPr/>
          <p:nvPr/>
        </p:nvSpPr>
        <p:spPr>
          <a:xfrm>
            <a:off x="7414379" y="3524250"/>
            <a:ext cx="40432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1990-е: Гуманитарные Режимы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414379" y="3953470"/>
            <a:ext cx="64222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Стороны подтвердили намерение заключить мирный договор, но ограничились созданием гуманитарных и технических режимов (например, для посещения бывших жителей).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5278041"/>
            <a:ext cx="198358" cy="198358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793790" y="5567601"/>
            <a:ext cx="6422231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0"/>
          <p:cNvSpPr/>
          <p:nvPr/>
        </p:nvSpPr>
        <p:spPr>
          <a:xfrm>
            <a:off x="793790" y="5712500"/>
            <a:ext cx="35230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2016–2019: «Новый Подход»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793790" y="6141720"/>
            <a:ext cx="642223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Акцент на сочетании экономических проектов («совместная хозяйственная деятельность») и диалоге по миру «на основе Декларации 1956 года». В итоге узлы безопасности и права вновь оказались непреодолимыми.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14379" y="5278041"/>
            <a:ext cx="198358" cy="198358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7414379" y="5567601"/>
            <a:ext cx="6422231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Text 13"/>
          <p:cNvSpPr/>
          <p:nvPr/>
        </p:nvSpPr>
        <p:spPr>
          <a:xfrm>
            <a:off x="7414379" y="5712500"/>
            <a:ext cx="32974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2020-е: Сужение Диалога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7414379" y="614172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Санкционный контекст и ухудшение политического климата свели общую повестку к минимуму, заморозив политико-правовой трек.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D511B2-C8D4-53BC-E94D-FD7527F9A07A}"/>
              </a:ext>
            </a:extLst>
          </p:cNvPr>
          <p:cNvSpPr txBox="1"/>
          <p:nvPr/>
        </p:nvSpPr>
        <p:spPr>
          <a:xfrm>
            <a:off x="347305" y="7535733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Синдзо Абэ (1954–2022)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бывший премьер-министр Японии; фото использовано для иллюстрации исторического контекста.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52073" y="812651"/>
            <a:ext cx="10869573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Современная</a:t>
            </a:r>
            <a:r>
              <a:rPr lang="en-US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</a:t>
            </a:r>
            <a:r>
              <a:rPr lang="en-US" sz="39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инамика</a:t>
            </a:r>
            <a:r>
              <a:rPr lang="ru-RU" sz="39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.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64124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 2022 года публичный и дипломатический дискурс значительно ужесточился. Стороны вернулись к максималистским установочным заявлениям.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118479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Позиция Токио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499836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Официально закреплена формула о «незаконной оккупации».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2789992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Позиция Москвы называется «несправедливой и неприемлемой».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080147"/>
            <a:ext cx="633984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Подчеркивается, что неурегулированность территориального вопроса — главная причина отсутствия мирного договора.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07" y="4075250"/>
            <a:ext cx="5016702" cy="305265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04390" y="2118479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Позиция Москвы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04390" y="2499836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Заявление об отсутствии </a:t>
            </a:r>
            <a:r>
              <a:rPr lang="en-US" sz="16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территориальных</a:t>
            </a: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споров</a:t>
            </a: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 </a:t>
            </a:r>
            <a:endParaRPr lang="ru-RU" sz="1600" dirty="0"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1850"/>
              </a:lnSpc>
              <a:buSzPct val="100000"/>
            </a:pPr>
            <a:r>
              <a:rPr lang="ru-RU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</a:t>
            </a:r>
            <a:r>
              <a:rPr lang="en-US" sz="16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опрос</a:t>
            </a: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суверенитета закрыт.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04390" y="3024164"/>
            <a:ext cx="633984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Переговоры заморожены из-за «недружественной линии» Токио и санкционных ограничений.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04390" y="3552444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Мирный договор возможен только после изменения </a:t>
            </a:r>
            <a:r>
              <a:rPr lang="en-US" sz="16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общего</a:t>
            </a: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endParaRPr lang="ru-RU" sz="1600" dirty="0"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1850"/>
              </a:lnSpc>
              <a:buSzPct val="100000"/>
            </a:pPr>
            <a:r>
              <a:rPr lang="en-US" sz="16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политического</a:t>
            </a: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контекста.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867" y="4107775"/>
            <a:ext cx="5364823" cy="302013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93789" y="7190065"/>
            <a:ext cx="130428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Практическим результатом становится режим «управляемого несогласия»: точечные договоренности по рыболовству и гуманитарным контактам возможны, но не трансформируются в политико-правовой прорыв.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3848791-87EC-EE85-688E-F8F093D50130}"/>
              </a:ext>
            </a:extLst>
          </p:cNvPr>
          <p:cNvSpPr/>
          <p:nvPr/>
        </p:nvSpPr>
        <p:spPr>
          <a:xfrm>
            <a:off x="11831444" y="7463092"/>
            <a:ext cx="2687444" cy="716914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45783"/>
            <a:ext cx="75564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7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Влияние</a:t>
            </a:r>
            <a:r>
              <a:rPr lang="en-US" sz="37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7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</a:t>
            </a:r>
            <a:r>
              <a:rPr lang="en-US" sz="37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реть</a:t>
            </a:r>
            <a:r>
              <a:rPr lang="ru-RU" sz="37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ей</a:t>
            </a:r>
            <a:r>
              <a:rPr lang="en-US" sz="37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7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</a:t>
            </a:r>
            <a:r>
              <a:rPr lang="en-US" sz="37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торон</a:t>
            </a:r>
            <a:r>
              <a:rPr lang="ru-RU" sz="37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ы. </a:t>
            </a:r>
          </a:p>
          <a:p>
            <a:pPr marL="0" indent="0" algn="ctr">
              <a:lnSpc>
                <a:spcPts val="4600"/>
              </a:lnSpc>
              <a:buNone/>
            </a:pPr>
            <a:r>
              <a:rPr lang="ru-RU" sz="37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</a:t>
            </a:r>
            <a:r>
              <a:rPr lang="en-US" sz="37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оль</a:t>
            </a:r>
            <a:r>
              <a:rPr lang="en-US" sz="37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en-US" sz="3700" b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Китая</a:t>
            </a:r>
            <a:r>
              <a:rPr lang="ru-RU" sz="3700" b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.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006798"/>
            <a:ext cx="75564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Китай, хотя и не является непосредственным участником спора, оказывает опосредованное влияние на региональный баланс сил и переговорный контекст.</a:t>
            </a:r>
            <a:endParaRPr lang="en-US" sz="1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142" y="2822258"/>
            <a:ext cx="7178516" cy="31427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78916" y="4413975"/>
            <a:ext cx="841914" cy="195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Россия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472290" y="4413975"/>
            <a:ext cx="841914" cy="195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Япония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1940529" y="5280785"/>
            <a:ext cx="1530753" cy="313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Поддержка Японии против претензий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4683" y="5341123"/>
            <a:ext cx="192757" cy="192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912698" y="3490848"/>
            <a:ext cx="1565542" cy="156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Призыв к диалогу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9140" y="3457581"/>
            <a:ext cx="195149" cy="19514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35971" y="5345146"/>
            <a:ext cx="1523794" cy="156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Требует возвращения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6656" y="5354713"/>
            <a:ext cx="192758" cy="1927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01182" y="3490848"/>
            <a:ext cx="1565542" cy="156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Полный суверенитет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2847" y="3458777"/>
            <a:ext cx="192758" cy="19275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280190" y="6177082"/>
            <a:ext cx="7556421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Официальная формула Пекина сводится к тому, что вопрос должен решаться Москвой и Токио путем консультаций. Это снижает вероятность внешнего давления в пользу максималистской японской линии и повышает шансы на ограниченную кооперацию без изменения суверенитета, если на то будет политическая воля сторон.</a:t>
            </a:r>
            <a:endParaRPr lang="en-US" sz="1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0241CEE-92D2-DD46-8639-5D2B9BDD879D}"/>
              </a:ext>
            </a:extLst>
          </p:cNvPr>
          <p:cNvSpPr/>
          <p:nvPr/>
        </p:nvSpPr>
        <p:spPr>
          <a:xfrm>
            <a:off x="11831444" y="7463092"/>
            <a:ext cx="2687444" cy="716914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1745</Words>
  <Application>Microsoft Office PowerPoint</Application>
  <PresentationFormat>Произвольный</PresentationFormat>
  <Paragraphs>134</Paragraphs>
  <Slides>14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Олька В</dc:creator>
  <cp:lastModifiedBy>Олька В</cp:lastModifiedBy>
  <cp:revision>6</cp:revision>
  <dcterms:created xsi:type="dcterms:W3CDTF">2025-10-24T19:21:04Z</dcterms:created>
  <dcterms:modified xsi:type="dcterms:W3CDTF">2025-10-24T22:22:05Z</dcterms:modified>
</cp:coreProperties>
</file>